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8" r:id="rId10"/>
    <p:sldId id="269" r:id="rId11"/>
    <p:sldId id="270" r:id="rId12"/>
    <p:sldId id="265" r:id="rId13"/>
    <p:sldId id="266" r:id="rId14"/>
    <p:sldId id="267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B593"/>
    <a:srgbClr val="DCA57C"/>
    <a:srgbClr val="888D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336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gif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23EB1-9E7A-4304-A065-3BEBBFC2247F}" type="datetimeFigureOut">
              <a:rPr lang="en-US" smtClean="0"/>
              <a:t>3/24/2021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BE3AC-3663-4B87-9A33-6DF9F50A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455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23EB1-9E7A-4304-A065-3BEBBFC2247F}" type="datetimeFigureOut">
              <a:rPr lang="en-US" smtClean="0"/>
              <a:t>3/24/2021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BE3AC-3663-4B87-9A33-6DF9F50A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461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23EB1-9E7A-4304-A065-3BEBBFC2247F}" type="datetimeFigureOut">
              <a:rPr lang="en-US" smtClean="0"/>
              <a:t>3/24/2021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BE3AC-3663-4B87-9A33-6DF9F50A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487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23EB1-9E7A-4304-A065-3BEBBFC2247F}" type="datetimeFigureOut">
              <a:rPr lang="en-US" smtClean="0"/>
              <a:t>3/24/2021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BE3AC-3663-4B87-9A33-6DF9F50A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954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23EB1-9E7A-4304-A065-3BEBBFC2247F}" type="datetimeFigureOut">
              <a:rPr lang="en-US" smtClean="0"/>
              <a:t>3/24/2021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BE3AC-3663-4B87-9A33-6DF9F50A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950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23EB1-9E7A-4304-A065-3BEBBFC2247F}" type="datetimeFigureOut">
              <a:rPr lang="en-US" smtClean="0"/>
              <a:t>3/24/2021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BE3AC-3663-4B87-9A33-6DF9F50A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374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23EB1-9E7A-4304-A065-3BEBBFC2247F}" type="datetimeFigureOut">
              <a:rPr lang="en-US" smtClean="0"/>
              <a:t>3/24/2021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BE3AC-3663-4B87-9A33-6DF9F50A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681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23EB1-9E7A-4304-A065-3BEBBFC2247F}" type="datetimeFigureOut">
              <a:rPr lang="en-US" smtClean="0"/>
              <a:t>3/24/2021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BE3AC-3663-4B87-9A33-6DF9F50A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365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23EB1-9E7A-4304-A065-3BEBBFC2247F}" type="datetimeFigureOut">
              <a:rPr lang="en-US" smtClean="0"/>
              <a:t>3/24/2021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BE3AC-3663-4B87-9A33-6DF9F50A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5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23EB1-9E7A-4304-A065-3BEBBFC2247F}" type="datetimeFigureOut">
              <a:rPr lang="en-US" smtClean="0"/>
              <a:t>3/24/2021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BE3AC-3663-4B87-9A33-6DF9F50A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18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23EB1-9E7A-4304-A065-3BEBBFC2247F}" type="datetimeFigureOut">
              <a:rPr lang="en-US" smtClean="0"/>
              <a:t>3/24/2021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BE3AC-3663-4B87-9A33-6DF9F50A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155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23EB1-9E7A-4304-A065-3BEBBFC2247F}" type="datetimeFigureOut">
              <a:rPr lang="en-US" smtClean="0"/>
              <a:t>3/24/2021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ABE3AC-3663-4B87-9A33-6DF9F50AC1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615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5871" y="1910153"/>
            <a:ext cx="6016283" cy="2422696"/>
          </a:xfrm>
        </p:spPr>
        <p:txBody>
          <a:bodyPr/>
          <a:lstStyle/>
          <a:p>
            <a:r>
              <a:rPr lang="en-US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LANE LINE DETECTION</a:t>
            </a:r>
            <a:endParaRPr lang="en-US" dirty="0">
              <a:solidFill>
                <a:srgbClr val="DCA57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7357402" y="2191506"/>
            <a:ext cx="6231989" cy="18599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PHAM TIEN THANH</a:t>
            </a:r>
          </a:p>
          <a:p>
            <a:pPr algn="l"/>
            <a:r>
              <a:rPr lang="en-US" sz="28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 DAO ANH THANH</a:t>
            </a:r>
          </a:p>
          <a:p>
            <a:pPr algn="l"/>
            <a:r>
              <a:rPr lang="en-US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  LY TRUNG KIEN</a:t>
            </a:r>
          </a:p>
          <a:p>
            <a:pPr algn="l"/>
            <a:r>
              <a:rPr lang="en-US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    NGUYEN TUAN HUNG</a:t>
            </a:r>
            <a:endParaRPr lang="en-US" sz="28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83050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59657"/>
            <a:ext cx="8723086" cy="798286"/>
          </a:xfrm>
        </p:spPr>
        <p:txBody>
          <a:bodyPr>
            <a:normAutofit/>
          </a:bodyPr>
          <a:lstStyle/>
          <a:p>
            <a:pPr algn="l">
              <a:lnSpc>
                <a:spcPts val="2300"/>
              </a:lnSpc>
            </a:pPr>
            <a: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LANE LINE DETECTION</a:t>
            </a:r>
            <a:b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2000" dirty="0" smtClean="0">
                <a:solidFill>
                  <a:srgbClr val="888DCF"/>
                </a:solidFill>
                <a:latin typeface=".VnArial" panose="020B7200000000000000" pitchFamily="34" charset="0"/>
                <a:cs typeface="Aharoni" panose="02010803020104030203" pitchFamily="2" charset="-79"/>
              </a:rPr>
              <a:t>Future Deployment</a:t>
            </a:r>
            <a:endParaRPr lang="en-US" sz="2000" dirty="0">
              <a:solidFill>
                <a:srgbClr val="888DCF"/>
              </a:solidFill>
              <a:latin typeface=".VnArial" panose="020B7200000000000000" pitchFamily="34" charset="0"/>
              <a:cs typeface="Aharoni" panose="02010803020104030203" pitchFamily="2" charset="-79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80285" y="377371"/>
            <a:ext cx="2866572" cy="4209143"/>
          </a:xfrm>
          <a:prstGeom prst="roundRect">
            <a:avLst/>
          </a:prstGeom>
          <a:solidFill>
            <a:srgbClr val="888D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The project would be able to using  sensor to detect objects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770914" y="1654628"/>
            <a:ext cx="2866572" cy="4209143"/>
          </a:xfrm>
          <a:prstGeom prst="roundRect">
            <a:avLst/>
          </a:prstGeom>
          <a:solidFill>
            <a:srgbClr val="DCA5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It could detect objects in the dark environment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361543" y="856342"/>
            <a:ext cx="2866572" cy="4209143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Using embed GPS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06615" y="1968313"/>
            <a:ext cx="3742871" cy="3895458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266700" dist="50800" dir="5400000" algn="ctr" rotWithShape="0">
              <a:srgbClr val="000000">
                <a:alpha val="5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342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8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59657"/>
            <a:ext cx="8723086" cy="798286"/>
          </a:xfrm>
        </p:spPr>
        <p:txBody>
          <a:bodyPr>
            <a:normAutofit/>
          </a:bodyPr>
          <a:lstStyle/>
          <a:p>
            <a:pPr algn="l">
              <a:lnSpc>
                <a:spcPts val="2300"/>
              </a:lnSpc>
            </a:pPr>
            <a: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LANE LINE DETECTION</a:t>
            </a:r>
            <a:b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2000" dirty="0" smtClean="0">
                <a:solidFill>
                  <a:srgbClr val="888DCF"/>
                </a:solidFill>
                <a:latin typeface=".VnArial" panose="020B7200000000000000" pitchFamily="34" charset="0"/>
                <a:cs typeface="Aharoni" panose="02010803020104030203" pitchFamily="2" charset="-79"/>
              </a:rPr>
              <a:t>Future Deployment</a:t>
            </a:r>
            <a:endParaRPr lang="en-US" sz="2000" dirty="0">
              <a:solidFill>
                <a:srgbClr val="888DCF"/>
              </a:solidFill>
              <a:latin typeface=".VnArial" panose="020B7200000000000000" pitchFamily="34" charset="0"/>
              <a:cs typeface="Aharoni" panose="02010803020104030203" pitchFamily="2" charset="-79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80285" y="377371"/>
            <a:ext cx="2866572" cy="4209143"/>
          </a:xfrm>
          <a:prstGeom prst="roundRect">
            <a:avLst/>
          </a:prstGeom>
          <a:solidFill>
            <a:srgbClr val="888D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The project would be able to using  sensor to detect objects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770914" y="1654628"/>
            <a:ext cx="2866572" cy="4209143"/>
          </a:xfrm>
          <a:prstGeom prst="roundRect">
            <a:avLst/>
          </a:prstGeom>
          <a:solidFill>
            <a:srgbClr val="DCA5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It could detect objects in the dark environment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361543" y="856342"/>
            <a:ext cx="2866572" cy="4209143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Using embed GPS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1952172" y="2264228"/>
            <a:ext cx="2866572" cy="420914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Using CLDA</a:t>
            </a:r>
          </a:p>
        </p:txBody>
      </p:sp>
    </p:spTree>
    <p:extLst>
      <p:ext uri="{BB962C8B-B14F-4D97-AF65-F5344CB8AC3E}">
        <p14:creationId xmlns:p14="http://schemas.microsoft.com/office/powerpoint/2010/main" val="1323167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6114"/>
            <a:ext cx="8723086" cy="798286"/>
          </a:xfrm>
        </p:spPr>
        <p:txBody>
          <a:bodyPr>
            <a:normAutofit/>
          </a:bodyPr>
          <a:lstStyle/>
          <a:p>
            <a:pPr algn="l">
              <a:lnSpc>
                <a:spcPts val="2300"/>
              </a:lnSpc>
            </a:pPr>
            <a: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LANE LINE DETECTION</a:t>
            </a:r>
            <a:b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endParaRPr lang="en-US" sz="2000" dirty="0">
              <a:solidFill>
                <a:srgbClr val="888DCF"/>
              </a:solidFill>
              <a:latin typeface=".VnArial" panose="020B7200000000000000" pitchFamily="34" charset="0"/>
              <a:cs typeface="Aharoni" panose="02010803020104030203" pitchFamily="2" charset="-79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2772228" y="2351314"/>
            <a:ext cx="7010400" cy="22787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7600"/>
              </a:lnSpc>
            </a:pPr>
            <a:r>
              <a:rPr lang="en-US" sz="72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Possible Outcome</a:t>
            </a:r>
            <a:endParaRPr lang="en-US" sz="7200" dirty="0">
              <a:solidFill>
                <a:srgbClr val="888DCF"/>
              </a:solidFill>
              <a:latin typeface=".VnArial" panose="020B7200000000000000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35681607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68914" y="159657"/>
            <a:ext cx="8723086" cy="798286"/>
          </a:xfrm>
        </p:spPr>
        <p:txBody>
          <a:bodyPr>
            <a:normAutofit/>
          </a:bodyPr>
          <a:lstStyle/>
          <a:p>
            <a:pPr algn="r">
              <a:lnSpc>
                <a:spcPts val="2300"/>
              </a:lnSpc>
            </a:pPr>
            <a: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LANE LINE DETECTION</a:t>
            </a:r>
            <a:b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2000" dirty="0" smtClean="0">
                <a:solidFill>
                  <a:srgbClr val="888DCF"/>
                </a:solidFill>
                <a:latin typeface=".VnArial" panose="020B7200000000000000" pitchFamily="34" charset="0"/>
                <a:cs typeface="Aharoni" panose="02010803020104030203" pitchFamily="2" charset="-79"/>
              </a:rPr>
              <a:t>Why is Lane Line Detection?</a:t>
            </a:r>
            <a:endParaRPr lang="en-US" sz="2000" dirty="0">
              <a:solidFill>
                <a:srgbClr val="888DCF"/>
              </a:solidFill>
              <a:latin typeface=".VnArial" panose="020B7200000000000000" pitchFamily="34" charset="0"/>
              <a:cs typeface="Aharoni" panose="02010803020104030203" pitchFamily="2" charset="-79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98800" y="957943"/>
            <a:ext cx="6132286" cy="985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888DCF"/>
                </a:solidFill>
                <a:effectLst/>
                <a:latin typeface=".VnArial" panose="020B7200000000000000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Demo 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rgbClr val="888DCF"/>
              </a:solidFill>
              <a:effectLst/>
              <a:latin typeface=".VnArial" panose="020B7200000000000000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630504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68914" y="159657"/>
            <a:ext cx="8723086" cy="798286"/>
          </a:xfrm>
        </p:spPr>
        <p:txBody>
          <a:bodyPr>
            <a:normAutofit/>
          </a:bodyPr>
          <a:lstStyle/>
          <a:p>
            <a:pPr algn="r">
              <a:lnSpc>
                <a:spcPts val="2300"/>
              </a:lnSpc>
            </a:pPr>
            <a: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LANE LINE DETECTION</a:t>
            </a:r>
            <a:b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2000" dirty="0" smtClean="0">
                <a:solidFill>
                  <a:srgbClr val="888DCF"/>
                </a:solidFill>
                <a:latin typeface=".VnArial" panose="020B7200000000000000" pitchFamily="34" charset="0"/>
                <a:cs typeface="Aharoni" panose="02010803020104030203" pitchFamily="2" charset="-79"/>
              </a:rPr>
              <a:t>Why is Lane Line Detection?</a:t>
            </a:r>
            <a:endParaRPr lang="en-US" sz="2000" dirty="0">
              <a:solidFill>
                <a:srgbClr val="888DCF"/>
              </a:solidFill>
              <a:latin typeface=".VnArial" panose="020B7200000000000000" pitchFamily="34" charset="0"/>
              <a:cs typeface="Aharoni" panose="02010803020104030203" pitchFamily="2" charset="-79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98800" y="957943"/>
            <a:ext cx="6132286" cy="4553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888DCF"/>
                </a:solidFill>
                <a:effectLst/>
                <a:latin typeface=".VnArial" panose="020B7200000000000000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Demo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500744" y="2177144"/>
            <a:ext cx="5421086" cy="3294742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6564085" y="3239264"/>
            <a:ext cx="4887686" cy="3170381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098800" y="1339852"/>
            <a:ext cx="6132286" cy="4553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888DCF"/>
                </a:solidFill>
                <a:effectLst/>
                <a:latin typeface=".VnArial" panose="020B7200000000000000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Distance Measurement</a:t>
            </a:r>
          </a:p>
        </p:txBody>
      </p:sp>
    </p:spTree>
    <p:extLst>
      <p:ext uri="{BB962C8B-B14F-4D97-AF65-F5344CB8AC3E}">
        <p14:creationId xmlns:p14="http://schemas.microsoft.com/office/powerpoint/2010/main" val="3119596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7657" y="2235201"/>
            <a:ext cx="8723086" cy="798286"/>
          </a:xfrm>
        </p:spPr>
        <p:txBody>
          <a:bodyPr>
            <a:normAutofit/>
          </a:bodyPr>
          <a:lstStyle/>
          <a:p>
            <a:pPr algn="l">
              <a:lnSpc>
                <a:spcPts val="2300"/>
              </a:lnSpc>
            </a:pPr>
            <a: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LANE LINE DETECTION</a:t>
            </a:r>
            <a:b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endParaRPr lang="en-US" sz="2000" dirty="0">
              <a:solidFill>
                <a:srgbClr val="888DCF"/>
              </a:solidFill>
              <a:latin typeface=".VnArial" panose="020B7200000000000000" pitchFamily="34" charset="0"/>
              <a:cs typeface="Aharoni" panose="02010803020104030203" pitchFamily="2" charset="-79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538514" y="2235201"/>
            <a:ext cx="9231086" cy="15965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7600"/>
              </a:lnSpc>
            </a:pPr>
            <a:r>
              <a:rPr lang="en-US" sz="72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Thanks for listening!</a:t>
            </a:r>
            <a:endParaRPr lang="en-US" sz="7200" dirty="0">
              <a:solidFill>
                <a:srgbClr val="888DCF"/>
              </a:solidFill>
              <a:latin typeface=".VnArial" panose="020B7200000000000000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77741949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6114"/>
            <a:ext cx="8723086" cy="798286"/>
          </a:xfrm>
        </p:spPr>
        <p:txBody>
          <a:bodyPr>
            <a:normAutofit/>
          </a:bodyPr>
          <a:lstStyle/>
          <a:p>
            <a:pPr algn="l">
              <a:lnSpc>
                <a:spcPts val="2300"/>
              </a:lnSpc>
            </a:pPr>
            <a: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LANE LINE DETECTION</a:t>
            </a:r>
            <a:b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2000" dirty="0" smtClean="0">
                <a:solidFill>
                  <a:srgbClr val="888DCF"/>
                </a:solidFill>
                <a:latin typeface=".VnArial" panose="020B7200000000000000" pitchFamily="34" charset="0"/>
                <a:cs typeface="Aharoni" panose="02010803020104030203" pitchFamily="2" charset="-79"/>
              </a:rPr>
              <a:t>What’s the main idea?</a:t>
            </a:r>
            <a:endParaRPr lang="en-US" sz="2000" dirty="0">
              <a:solidFill>
                <a:srgbClr val="888DCF"/>
              </a:solidFill>
              <a:latin typeface=".VnArial" panose="020B7200000000000000" pitchFamily="34" charset="0"/>
              <a:cs typeface="Aharoni" panose="02010803020104030203" pitchFamily="2" charset="-79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1825174" y="1386115"/>
            <a:ext cx="6277428" cy="986972"/>
          </a:xfrm>
          <a:prstGeom prst="roundRect">
            <a:avLst/>
          </a:prstGeom>
          <a:solidFill>
            <a:srgbClr val="888D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Why is Lane Line Detection?</a:t>
            </a:r>
            <a:endParaRPr lang="en-US" sz="3200" dirty="0"/>
          </a:p>
        </p:txBody>
      </p:sp>
      <p:sp>
        <p:nvSpPr>
          <p:cNvPr id="6" name="Rounded Rectangle 5"/>
          <p:cNvSpPr/>
          <p:nvPr/>
        </p:nvSpPr>
        <p:spPr>
          <a:xfrm>
            <a:off x="3646717" y="2612572"/>
            <a:ext cx="6277428" cy="986972"/>
          </a:xfrm>
          <a:prstGeom prst="roundRect">
            <a:avLst/>
          </a:prstGeom>
          <a:solidFill>
            <a:srgbClr val="E3B5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The Algorithm used in this project</a:t>
            </a:r>
            <a:endParaRPr lang="en-US" sz="3200" dirty="0"/>
          </a:p>
        </p:txBody>
      </p:sp>
      <p:sp>
        <p:nvSpPr>
          <p:cNvPr id="7" name="Rounded Rectangle 6"/>
          <p:cNvSpPr/>
          <p:nvPr/>
        </p:nvSpPr>
        <p:spPr>
          <a:xfrm>
            <a:off x="2648859" y="3839029"/>
            <a:ext cx="6277428" cy="98697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Future Deployment</a:t>
            </a:r>
            <a:endParaRPr lang="en-US" sz="3200" dirty="0"/>
          </a:p>
        </p:txBody>
      </p:sp>
      <p:sp>
        <p:nvSpPr>
          <p:cNvPr id="8" name="Rounded Rectangle 7"/>
          <p:cNvSpPr/>
          <p:nvPr/>
        </p:nvSpPr>
        <p:spPr>
          <a:xfrm>
            <a:off x="5330374" y="5065486"/>
            <a:ext cx="6277428" cy="986972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Possible Outcome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5492898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6" grpId="0" animBg="1"/>
      <p:bldP spid="7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6114"/>
            <a:ext cx="8723086" cy="798286"/>
          </a:xfrm>
        </p:spPr>
        <p:txBody>
          <a:bodyPr>
            <a:normAutofit/>
          </a:bodyPr>
          <a:lstStyle/>
          <a:p>
            <a:pPr algn="l">
              <a:lnSpc>
                <a:spcPts val="2300"/>
              </a:lnSpc>
            </a:pPr>
            <a: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LANE LINE DETECTION</a:t>
            </a:r>
            <a:b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endParaRPr lang="en-US" sz="2000" dirty="0">
              <a:solidFill>
                <a:srgbClr val="888DCF"/>
              </a:solidFill>
              <a:latin typeface=".VnArial" panose="020B7200000000000000" pitchFamily="34" charset="0"/>
              <a:cs typeface="Aharoni" panose="02010803020104030203" pitchFamily="2" charset="-79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2772228" y="2351314"/>
            <a:ext cx="7010400" cy="22787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7600"/>
              </a:lnSpc>
            </a:pPr>
            <a:r>
              <a:rPr lang="en-US" sz="72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Why is Lane Line Detection?</a:t>
            </a:r>
            <a:endParaRPr lang="en-US" sz="7200" dirty="0">
              <a:solidFill>
                <a:srgbClr val="888DCF"/>
              </a:solidFill>
              <a:latin typeface=".VnArial" panose="020B7200000000000000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3148809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68914" y="159657"/>
            <a:ext cx="8723086" cy="798286"/>
          </a:xfrm>
        </p:spPr>
        <p:txBody>
          <a:bodyPr>
            <a:normAutofit/>
          </a:bodyPr>
          <a:lstStyle/>
          <a:p>
            <a:pPr algn="r">
              <a:lnSpc>
                <a:spcPts val="2300"/>
              </a:lnSpc>
            </a:pPr>
            <a: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LANE LINE DETECTION</a:t>
            </a:r>
            <a:b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2000" dirty="0" smtClean="0">
                <a:solidFill>
                  <a:srgbClr val="888DCF"/>
                </a:solidFill>
                <a:latin typeface=".VnArial" panose="020B7200000000000000" pitchFamily="34" charset="0"/>
                <a:cs typeface="Aharoni" panose="02010803020104030203" pitchFamily="2" charset="-79"/>
              </a:rPr>
              <a:t>Why is Lane Line Detection?</a:t>
            </a:r>
            <a:endParaRPr lang="en-US" sz="2000" dirty="0">
              <a:solidFill>
                <a:srgbClr val="888DCF"/>
              </a:solidFill>
              <a:latin typeface=".VnArial" panose="020B7200000000000000" pitchFamily="34" charset="0"/>
              <a:cs typeface="Aharoni" panose="02010803020104030203" pitchFamily="2" charset="-79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98800" y="957943"/>
            <a:ext cx="6132286" cy="1948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888DCF"/>
                </a:solidFill>
                <a:effectLst/>
                <a:latin typeface=".VnArial" panose="020B7200000000000000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Improving self-driven car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888DCF"/>
                </a:solidFill>
                <a:effectLst/>
                <a:latin typeface=".VnArial" panose="020B7200000000000000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Decreasing traffic accidents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888DCF"/>
                </a:solidFill>
                <a:effectLst/>
                <a:latin typeface=".VnArial" panose="020B7200000000000000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Collision alerting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888DCF"/>
                </a:solidFill>
                <a:latin typeface=".VnArial" panose="020B7200000000000000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Being a f</a:t>
            </a:r>
            <a:r>
              <a:rPr lang="en-US" sz="2400" dirty="0" smtClean="0">
                <a:solidFill>
                  <a:srgbClr val="888DCF"/>
                </a:solidFill>
                <a:effectLst/>
                <a:latin typeface=".VnArial" panose="020B7200000000000000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oundation of future researchers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638627" y="3704904"/>
            <a:ext cx="4441372" cy="2917371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5454013" y="3138846"/>
            <a:ext cx="3402842" cy="2235199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63785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11" grpId="0" animBg="1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6114"/>
            <a:ext cx="8723086" cy="798286"/>
          </a:xfrm>
        </p:spPr>
        <p:txBody>
          <a:bodyPr>
            <a:normAutofit/>
          </a:bodyPr>
          <a:lstStyle/>
          <a:p>
            <a:pPr algn="l">
              <a:lnSpc>
                <a:spcPts val="2300"/>
              </a:lnSpc>
            </a:pPr>
            <a: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LANE LINE DETECTION</a:t>
            </a:r>
            <a:b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endParaRPr lang="en-US" sz="2000" dirty="0">
              <a:solidFill>
                <a:srgbClr val="888DCF"/>
              </a:solidFill>
              <a:latin typeface=".VnArial" panose="020B7200000000000000" pitchFamily="34" charset="0"/>
              <a:cs typeface="Aharoni" panose="02010803020104030203" pitchFamily="2" charset="-79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2772228" y="2351314"/>
            <a:ext cx="7010400" cy="22787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7600"/>
              </a:lnSpc>
            </a:pPr>
            <a:r>
              <a:rPr lang="en-US" sz="72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The main algorithm</a:t>
            </a:r>
            <a:endParaRPr lang="en-US" sz="7200" dirty="0">
              <a:solidFill>
                <a:srgbClr val="888DCF"/>
              </a:solidFill>
              <a:latin typeface=".VnArial" panose="020B7200000000000000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74922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59657"/>
            <a:ext cx="8723086" cy="798286"/>
          </a:xfrm>
        </p:spPr>
        <p:txBody>
          <a:bodyPr>
            <a:normAutofit/>
          </a:bodyPr>
          <a:lstStyle/>
          <a:p>
            <a:pPr algn="l">
              <a:lnSpc>
                <a:spcPts val="2300"/>
              </a:lnSpc>
            </a:pPr>
            <a: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LANE LINE DETECTION</a:t>
            </a:r>
            <a:b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2000" dirty="0" smtClean="0">
                <a:solidFill>
                  <a:srgbClr val="888DCF"/>
                </a:solidFill>
                <a:latin typeface=".VnArial" panose="020B7200000000000000" pitchFamily="34" charset="0"/>
                <a:cs typeface="Aharoni" panose="02010803020104030203" pitchFamily="2" charset="-79"/>
              </a:rPr>
              <a:t>The main algorithm used in this project</a:t>
            </a:r>
            <a:endParaRPr lang="en-US" sz="2000" dirty="0">
              <a:solidFill>
                <a:srgbClr val="888DCF"/>
              </a:solidFill>
              <a:latin typeface=".VnArial" panose="020B7200000000000000" pitchFamily="34" charset="0"/>
              <a:cs typeface="Aharoni" panose="02010803020104030203" pitchFamily="2" charset="-79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7616374" y="399143"/>
            <a:ext cx="4198255" cy="3650342"/>
          </a:xfrm>
          <a:prstGeom prst="roundRect">
            <a:avLst/>
          </a:prstGeom>
          <a:solidFill>
            <a:srgbClr val="888D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Curve Line Detection Algorithm</a:t>
            </a:r>
            <a:endParaRPr lang="en-US" sz="3200" dirty="0"/>
          </a:p>
        </p:txBody>
      </p:sp>
      <p:sp>
        <p:nvSpPr>
          <p:cNvPr id="6" name="Rounded Rectangle 5"/>
          <p:cNvSpPr/>
          <p:nvPr/>
        </p:nvSpPr>
        <p:spPr>
          <a:xfrm>
            <a:off x="3066145" y="1480458"/>
            <a:ext cx="4198255" cy="3650342"/>
          </a:xfrm>
          <a:prstGeom prst="roundRect">
            <a:avLst/>
          </a:prstGeom>
          <a:solidFill>
            <a:srgbClr val="888D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Other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8442483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6114"/>
            <a:ext cx="8723086" cy="798286"/>
          </a:xfrm>
        </p:spPr>
        <p:txBody>
          <a:bodyPr>
            <a:normAutofit/>
          </a:bodyPr>
          <a:lstStyle/>
          <a:p>
            <a:pPr algn="l">
              <a:lnSpc>
                <a:spcPts val="2300"/>
              </a:lnSpc>
            </a:pPr>
            <a: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LANE LINE DETECTION</a:t>
            </a:r>
            <a:b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endParaRPr lang="en-US" sz="2000" dirty="0">
              <a:solidFill>
                <a:srgbClr val="888DCF"/>
              </a:solidFill>
              <a:latin typeface=".VnArial" panose="020B7200000000000000" pitchFamily="34" charset="0"/>
              <a:cs typeface="Aharoni" panose="02010803020104030203" pitchFamily="2" charset="-79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2772228" y="2351314"/>
            <a:ext cx="7010400" cy="22787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7600"/>
              </a:lnSpc>
            </a:pPr>
            <a:r>
              <a:rPr lang="en-US" sz="72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Future Deployment</a:t>
            </a:r>
            <a:endParaRPr lang="en-US" sz="7200" dirty="0">
              <a:solidFill>
                <a:srgbClr val="888DCF"/>
              </a:solidFill>
              <a:latin typeface=".VnArial" panose="020B7200000000000000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937165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59657"/>
            <a:ext cx="8723086" cy="798286"/>
          </a:xfrm>
        </p:spPr>
        <p:txBody>
          <a:bodyPr>
            <a:normAutofit/>
          </a:bodyPr>
          <a:lstStyle/>
          <a:p>
            <a:pPr algn="l">
              <a:lnSpc>
                <a:spcPts val="2300"/>
              </a:lnSpc>
            </a:pPr>
            <a: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LANE LINE DETECTION</a:t>
            </a:r>
            <a:b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2000" dirty="0" smtClean="0">
                <a:solidFill>
                  <a:srgbClr val="888DCF"/>
                </a:solidFill>
                <a:latin typeface=".VnArial" panose="020B7200000000000000" pitchFamily="34" charset="0"/>
                <a:cs typeface="Aharoni" panose="02010803020104030203" pitchFamily="2" charset="-79"/>
              </a:rPr>
              <a:t>Future Deployment</a:t>
            </a:r>
            <a:endParaRPr lang="en-US" sz="2000" dirty="0">
              <a:solidFill>
                <a:srgbClr val="888DCF"/>
              </a:solidFill>
              <a:latin typeface=".VnArial" panose="020B7200000000000000" pitchFamily="34" charset="0"/>
              <a:cs typeface="Aharoni" panose="02010803020104030203" pitchFamily="2" charset="-79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80285" y="377371"/>
            <a:ext cx="2866572" cy="4209143"/>
          </a:xfrm>
          <a:prstGeom prst="roundRect">
            <a:avLst/>
          </a:prstGeom>
          <a:solidFill>
            <a:srgbClr val="888D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The project would be able to using  sensor to detect objects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988458" y="1306287"/>
            <a:ext cx="4528457" cy="2974574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5330370" y="3903490"/>
            <a:ext cx="3287487" cy="2159427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37411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8" grpId="1" animBg="1"/>
      <p:bldP spid="9" grpId="0" animBg="1"/>
      <p:bldP spid="9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59657"/>
            <a:ext cx="8723086" cy="798286"/>
          </a:xfrm>
        </p:spPr>
        <p:txBody>
          <a:bodyPr>
            <a:normAutofit/>
          </a:bodyPr>
          <a:lstStyle/>
          <a:p>
            <a:pPr algn="l">
              <a:lnSpc>
                <a:spcPts val="2300"/>
              </a:lnSpc>
            </a:pPr>
            <a: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LANE LINE DETECTION</a:t>
            </a:r>
            <a:br>
              <a:rPr lang="en-US" sz="4400" dirty="0" smtClean="0">
                <a:solidFill>
                  <a:srgbClr val="DCA57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2000" dirty="0" smtClean="0">
                <a:solidFill>
                  <a:srgbClr val="888DCF"/>
                </a:solidFill>
                <a:latin typeface=".VnArial" panose="020B7200000000000000" pitchFamily="34" charset="0"/>
                <a:cs typeface="Aharoni" panose="02010803020104030203" pitchFamily="2" charset="-79"/>
              </a:rPr>
              <a:t>Future Deployment</a:t>
            </a:r>
            <a:endParaRPr lang="en-US" sz="2000" dirty="0">
              <a:solidFill>
                <a:srgbClr val="888DCF"/>
              </a:solidFill>
              <a:latin typeface=".VnArial" panose="020B7200000000000000" pitchFamily="34" charset="0"/>
              <a:cs typeface="Aharoni" panose="02010803020104030203" pitchFamily="2" charset="-79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80285" y="377371"/>
            <a:ext cx="2866572" cy="4209143"/>
          </a:xfrm>
          <a:prstGeom prst="roundRect">
            <a:avLst/>
          </a:prstGeom>
          <a:solidFill>
            <a:srgbClr val="888D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The project would be able to using  sensor to detect objects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770914" y="1654628"/>
            <a:ext cx="2866572" cy="4209143"/>
          </a:xfrm>
          <a:prstGeom prst="roundRect">
            <a:avLst/>
          </a:prstGeom>
          <a:solidFill>
            <a:srgbClr val="DCA5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It could detect objects in the dark environment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558800" y="1262743"/>
            <a:ext cx="2968171" cy="2430152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059214" y="3997695"/>
            <a:ext cx="3770086" cy="2430152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592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8" grpId="1" animBg="1"/>
      <p:bldP spid="9" grpId="0" animBg="1"/>
      <p:bldP spid="9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192</Words>
  <Application>Microsoft Office PowerPoint</Application>
  <PresentationFormat>Widescreen</PresentationFormat>
  <Paragraphs>47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.VnArial</vt:lpstr>
      <vt:lpstr>Aharoni</vt:lpstr>
      <vt:lpstr>Arial</vt:lpstr>
      <vt:lpstr>Calibri</vt:lpstr>
      <vt:lpstr>Calibri Light</vt:lpstr>
      <vt:lpstr>Times New Roman</vt:lpstr>
      <vt:lpstr>Office Theme</vt:lpstr>
      <vt:lpstr>LANE LINE DETECTION</vt:lpstr>
      <vt:lpstr>LANE LINE DETECTION What’s the main idea?</vt:lpstr>
      <vt:lpstr>LANE LINE DETECTION </vt:lpstr>
      <vt:lpstr>LANE LINE DETECTION Why is Lane Line Detection?</vt:lpstr>
      <vt:lpstr>LANE LINE DETECTION </vt:lpstr>
      <vt:lpstr>LANE LINE DETECTION The main algorithm used in this project</vt:lpstr>
      <vt:lpstr>LANE LINE DETECTION </vt:lpstr>
      <vt:lpstr>LANE LINE DETECTION Future Deployment</vt:lpstr>
      <vt:lpstr>LANE LINE DETECTION Future Deployment</vt:lpstr>
      <vt:lpstr>LANE LINE DETECTION Future Deployment</vt:lpstr>
      <vt:lpstr>LANE LINE DETECTION Future Deployment</vt:lpstr>
      <vt:lpstr>LANE LINE DETECTION </vt:lpstr>
      <vt:lpstr>LANE LINE DETECTION Why is Lane Line Detection?</vt:lpstr>
      <vt:lpstr>LANE LINE DETECTION Why is Lane Line Detection?</vt:lpstr>
      <vt:lpstr>LANE LINE DETECTION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LANE LINE DETECTION</dc:title>
  <dc:creator>lenovo</dc:creator>
  <cp:lastModifiedBy>lenovo</cp:lastModifiedBy>
  <cp:revision>8</cp:revision>
  <dcterms:created xsi:type="dcterms:W3CDTF">2021-03-24T12:22:26Z</dcterms:created>
  <dcterms:modified xsi:type="dcterms:W3CDTF">2021-03-24T13:39:10Z</dcterms:modified>
</cp:coreProperties>
</file>

<file path=docProps/thumbnail.jpeg>
</file>